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67" r:id="rId6"/>
    <p:sldId id="272" r:id="rId7"/>
    <p:sldId id="291" r:id="rId8"/>
    <p:sldId id="302" r:id="rId9"/>
    <p:sldId id="274" r:id="rId10"/>
    <p:sldId id="293" r:id="rId11"/>
    <p:sldId id="303" r:id="rId12"/>
    <p:sldId id="282" r:id="rId13"/>
    <p:sldId id="304" r:id="rId14"/>
    <p:sldId id="305" r:id="rId15"/>
    <p:sldId id="306" r:id="rId16"/>
    <p:sldId id="307" r:id="rId17"/>
    <p:sldId id="309" r:id="rId18"/>
    <p:sldId id="310" r:id="rId19"/>
    <p:sldId id="314" r:id="rId20"/>
    <p:sldId id="311" r:id="rId21"/>
    <p:sldId id="315" r:id="rId22"/>
    <p:sldId id="316" r:id="rId23"/>
    <p:sldId id="2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660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1ABD4-2677-4B2F-A3FB-73BD8E749A63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32145-B0C6-4AA9-81F0-46C2E46B160C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32145-B0C6-4AA9-81F0-46C2E46B160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32145-B0C6-4AA9-81F0-46C2E46B160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32145-B0C6-4AA9-81F0-46C2E46B160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32145-B0C6-4AA9-81F0-46C2E46B160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32145-B0C6-4AA9-81F0-46C2E46B160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BC86-88EF-4114-9281-99BE691BA3A0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584CD-A988-4A62-88F4-7F96A78CEB76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3C2E-2D07-4776-8DA9-82A4ACF8CAB3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BC86-88EF-4114-9281-99BE691BA3A0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CFDE-4281-4A8F-9A23-43E8B2AD444A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9060-7B45-4D21-A41B-B83F8D38CB16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F4220-1142-46A5-846E-D6B19534BE1A}" type="datetime1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34671-ED96-49BE-8D71-3789A291EB51}" type="datetime1">
              <a:rPr lang="ko-KR" altLang="en-US" smtClean="0"/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78C8-FAB1-409B-ADC9-F02E3DB80E44}" type="datetime1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487A-CAD7-4412-98E8-E5BC668B7F87}" type="datetime1">
              <a:rPr lang="ko-KR" altLang="en-US" smtClean="0"/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E150-F172-4B0F-B9FE-55DAD0BC4375}" type="datetime1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CFDE-4281-4A8F-9A23-43E8B2AD444A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B9772-4A46-489A-BE38-E2C583133822}" type="datetime1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584CD-A988-4A62-88F4-7F96A78CEB76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3C2E-2D07-4776-8DA9-82A4ACF8CAB3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9060-7B45-4D21-A41B-B83F8D38CB16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F4220-1142-46A5-846E-D6B19534BE1A}" type="datetime1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34671-ED96-49BE-8D71-3789A291EB51}" type="datetime1">
              <a:rPr lang="ko-KR" altLang="en-US" smtClean="0"/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78C8-FAB1-409B-ADC9-F02E3DB80E44}" type="datetime1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487A-CAD7-4412-98E8-E5BC668B7F87}" type="datetime1">
              <a:rPr lang="ko-KR" altLang="en-US" smtClean="0"/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E150-F172-4B0F-B9FE-55DAD0BC4375}" type="datetime1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B9772-4A46-489A-BE38-E2C583133822}" type="datetime1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2AA111-C703-4CF7-8ADA-70CFB51A9FF5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2AA111-C703-4CF7-8ADA-70CFB51A9FF5}" type="datetime1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tags" Target="../tags/tag2.xml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ab3BU_RHz2c" TargetMode="External"/><Relationship Id="rId2" Type="http://schemas.openxmlformats.org/officeDocument/2006/relationships/hyperlink" Target="https://www.marketdataforecast.com/market-reports/coffee-bean-market" TargetMode="Externa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1.xml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0" y="3303181"/>
              <a:ext cx="80736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인공 지능, 공상 과학, 기술, 미래의, 컴퓨팅, 로봇, 인터넷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02" r="6146"/>
            <a:stretch>
              <a:fillRect/>
            </a:stretch>
          </p:blipFill>
          <p:spPr bwMode="auto">
            <a:xfrm>
              <a:off x="7882270" y="0"/>
              <a:ext cx="430973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0" y="3303181"/>
              <a:ext cx="7882270" cy="786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4935" y="2145030"/>
            <a:ext cx="77673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Ade Cafe Robot Using Deep </a:t>
            </a:r>
            <a:endParaRPr lang="en-US" altLang="ko-K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Robotic Arms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185" y="1783703"/>
            <a:ext cx="291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IAIA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#2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82" y="18396"/>
            <a:ext cx="291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IAIA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 2024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1846" y="3436935"/>
            <a:ext cx="4929963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Mechanical and Control Engineering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Sunwoo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Kim(22000090)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Seo(21800360)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Hojin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Jang(22100645)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24.12.20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AI and Automation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tr-T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Young-</a:t>
            </a:r>
            <a:r>
              <a:rPr lang="tr-TR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Keun</a:t>
            </a:r>
            <a:r>
              <a:rPr lang="tr-T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151" y="6063678"/>
            <a:ext cx="1713352" cy="58809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0" y="208915"/>
            <a:ext cx="2353310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Progress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2752221" y="871453"/>
            <a:ext cx="8494263" cy="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7063" y="1316093"/>
            <a:ext cx="4683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 classifier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929255" y="2348230"/>
            <a:ext cx="6026785" cy="3355340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1555115" y="5875655"/>
            <a:ext cx="8966835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Case1: Normal condition (not aware of an empty bottle)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Case2:  Empty bottle occurrence (empty bottle detected in bottle 2)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129665" y="1868805"/>
            <a:ext cx="98183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ROI and HSV to detect the empty bottle and output the message for the empty bottle</a:t>
            </a: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0" y="208915"/>
            <a:ext cx="2444750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Progress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2843661" y="871453"/>
            <a:ext cx="8494263" cy="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7095" y="1248410"/>
            <a:ext cx="541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QR classifier &amp;bottle classifier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1186180" y="2132330"/>
            <a:ext cx="4084320" cy="1340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4072890"/>
            <a:ext cx="4150360" cy="154241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038225" y="1747520"/>
            <a:ext cx="4308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/>
              <a:t>1. Normal (Empty bottle not occured)</a:t>
            </a:r>
            <a:endParaRPr lang="en-US" sz="1400" b="1"/>
          </a:p>
        </p:txBody>
      </p:sp>
      <p:sp>
        <p:nvSpPr>
          <p:cNvPr id="11" name="Text Box 10"/>
          <p:cNvSpPr txBox="1"/>
          <p:nvPr/>
        </p:nvSpPr>
        <p:spPr>
          <a:xfrm>
            <a:off x="1038225" y="3722370"/>
            <a:ext cx="592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/>
              <a:t>2. Empty bottle not occured (ex 2 orange syrup bottle is empty)</a:t>
            </a:r>
            <a:endParaRPr lang="en-US" sz="1400" b="1"/>
          </a:p>
        </p:txBody>
      </p:sp>
      <p:sp>
        <p:nvSpPr>
          <p:cNvPr id="12" name="화살표: 오른쪽 5"/>
          <p:cNvSpPr/>
          <p:nvPr/>
        </p:nvSpPr>
        <p:spPr>
          <a:xfrm>
            <a:off x="6010275" y="2476500"/>
            <a:ext cx="769620" cy="70612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/>
          </a:p>
        </p:txBody>
      </p:sp>
      <p:sp>
        <p:nvSpPr>
          <p:cNvPr id="13" name="화살표: 오른쪽 5"/>
          <p:cNvSpPr/>
          <p:nvPr/>
        </p:nvSpPr>
        <p:spPr>
          <a:xfrm>
            <a:off x="6010275" y="4568825"/>
            <a:ext cx="769620" cy="70612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110" y="4029075"/>
            <a:ext cx="4187825" cy="15862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20" y="2232025"/>
            <a:ext cx="4234180" cy="1341120"/>
          </a:xfrm>
          <a:prstGeom prst="rect">
            <a:avLst/>
          </a:prstGeom>
        </p:spPr>
      </p:pic>
      <p:pic>
        <p:nvPicPr>
          <p:cNvPr id="16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1909445" y="5970905"/>
            <a:ext cx="8966835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of 1: Just print MENU and 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robot is ready to make drink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of 2: Print sold out and robot cannot work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s 39"/>
          <p:cNvSpPr/>
          <p:nvPr/>
        </p:nvSpPr>
        <p:spPr>
          <a:xfrm>
            <a:off x="2592070" y="2929890"/>
            <a:ext cx="1073785" cy="1047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745865" y="1301115"/>
            <a:ext cx="4229100" cy="1652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0" idx="3"/>
            <a:endCxn id="24" idx="1"/>
          </p:cNvCxnSpPr>
          <p:nvPr/>
        </p:nvCxnSpPr>
        <p:spPr>
          <a:xfrm flipV="1">
            <a:off x="3665855" y="1809750"/>
            <a:ext cx="4349115" cy="1172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rcRect r="1164" b="24580"/>
          <a:stretch>
            <a:fillRect/>
          </a:stretch>
        </p:blipFill>
        <p:spPr>
          <a:xfrm>
            <a:off x="7999730" y="1308100"/>
            <a:ext cx="2671445" cy="302260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8014970" y="1610360"/>
            <a:ext cx="3604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000" b="1"/>
              <a:t>Upon recognition of QR number 30, a public message      indicates that the robot is ready to operate</a:t>
            </a:r>
            <a:endParaRPr lang="en-US" altLang="en-US" sz="10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0" y="208915"/>
            <a:ext cx="2780665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Progress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3179576" y="871453"/>
            <a:ext cx="8494263" cy="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7095" y="1248410"/>
            <a:ext cx="54127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 syrup recognized by QR code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753031" y="5754692"/>
            <a:ext cx="600429" cy="601658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19200" y="1752600"/>
            <a:ext cx="8101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no empty bottle robot go to syrup and push the syrup recognized by QR code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5" y="2970530"/>
            <a:ext cx="2588260" cy="2588260"/>
          </a:xfrm>
          <a:prstGeom prst="rect">
            <a:avLst/>
          </a:prstGeom>
        </p:spPr>
      </p:pic>
      <p:graphicFrame>
        <p:nvGraphicFramePr>
          <p:cNvPr id="48" name="Table 47"/>
          <p:cNvGraphicFramePr/>
          <p:nvPr>
            <p:custDataLst>
              <p:tags r:id="rId3"/>
            </p:custDataLst>
          </p:nvPr>
        </p:nvGraphicFramePr>
        <p:xfrm>
          <a:off x="3293745" y="2188210"/>
          <a:ext cx="6831330" cy="4486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890"/>
                <a:gridCol w="3520440"/>
              </a:tblGrid>
              <a:tr h="3797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1. Greengrape detecting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        2. Orange detecting</a:t>
                      </a:r>
                      <a:endParaRPr lang="en-US"/>
                    </a:p>
                  </a:txBody>
                  <a:tcPr/>
                </a:tc>
              </a:tr>
              <a:tr h="15417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25844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</a:rPr>
                        <a:t>1. Robot first bottle push</a:t>
                      </a:r>
                      <a:endParaRPr lang="en-US" altLang="ko-KR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2. Robot second bottle push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97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3. strawberry detecting</a:t>
                      </a:r>
                      <a:endParaRPr lang="en-US" sz="18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        4. Peach detecting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4147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405130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sym typeface="+mn-ea"/>
                        </a:rPr>
                        <a:t>3. Robot third bottle push</a:t>
                      </a:r>
                      <a:endParaRPr lang="en-US" sz="1400" b="1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sz="1400" b="1"/>
                        <a:t>4. Robot fourth bottle push</a:t>
                      </a:r>
                      <a:endParaRPr lang="en-US" sz="1400" b="1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rcRect l="2692" t="37319" r="4180" b="36854"/>
          <a:stretch>
            <a:fillRect/>
          </a:stretch>
        </p:blipFill>
        <p:spPr>
          <a:xfrm>
            <a:off x="3831590" y="2678430"/>
            <a:ext cx="2150110" cy="1291590"/>
          </a:xfrm>
          <a:prstGeom prst="rect">
            <a:avLst/>
          </a:prstGeom>
        </p:spPr>
      </p:pic>
      <p:sp>
        <p:nvSpPr>
          <p:cNvPr id="59" name="Rectangles 58"/>
          <p:cNvSpPr/>
          <p:nvPr/>
        </p:nvSpPr>
        <p:spPr>
          <a:xfrm>
            <a:off x="4189730" y="2752725"/>
            <a:ext cx="210820" cy="188595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rcRect l="3865" t="37181" r="3895" b="37424"/>
          <a:stretch>
            <a:fillRect/>
          </a:stretch>
        </p:blipFill>
        <p:spPr>
          <a:xfrm>
            <a:off x="7345045" y="2665730"/>
            <a:ext cx="2258060" cy="1346835"/>
          </a:xfrm>
          <a:prstGeom prst="rect">
            <a:avLst/>
          </a:prstGeom>
        </p:spPr>
      </p:pic>
      <p:sp>
        <p:nvSpPr>
          <p:cNvPr id="61" name="Rectangles 60"/>
          <p:cNvSpPr/>
          <p:nvPr/>
        </p:nvSpPr>
        <p:spPr>
          <a:xfrm>
            <a:off x="7838440" y="2771140"/>
            <a:ext cx="223520" cy="25019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rcRect l="3038" t="37743" r="4677" b="37549"/>
          <a:stretch>
            <a:fillRect/>
          </a:stretch>
        </p:blipFill>
        <p:spPr>
          <a:xfrm>
            <a:off x="3831590" y="4914900"/>
            <a:ext cx="2190750" cy="1270000"/>
          </a:xfrm>
          <a:prstGeom prst="rect">
            <a:avLst/>
          </a:prstGeom>
        </p:spPr>
      </p:pic>
      <p:sp>
        <p:nvSpPr>
          <p:cNvPr id="63" name="Rectangles 62"/>
          <p:cNvSpPr/>
          <p:nvPr/>
        </p:nvSpPr>
        <p:spPr>
          <a:xfrm>
            <a:off x="4525010" y="5040630"/>
            <a:ext cx="261620" cy="2393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rcRect l="2677" t="37313" r="1293" b="37271"/>
          <a:stretch>
            <a:fillRect/>
          </a:stretch>
        </p:blipFill>
        <p:spPr>
          <a:xfrm>
            <a:off x="7367270" y="4920615"/>
            <a:ext cx="2241550" cy="1285240"/>
          </a:xfrm>
          <a:prstGeom prst="rect">
            <a:avLst/>
          </a:prstGeom>
        </p:spPr>
      </p:pic>
      <p:sp>
        <p:nvSpPr>
          <p:cNvPr id="65" name="Rectangles 64"/>
          <p:cNvSpPr/>
          <p:nvPr/>
        </p:nvSpPr>
        <p:spPr>
          <a:xfrm>
            <a:off x="8848090" y="5057140"/>
            <a:ext cx="225425" cy="24003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Text Box 65"/>
          <p:cNvSpPr txBox="1"/>
          <p:nvPr/>
        </p:nvSpPr>
        <p:spPr>
          <a:xfrm>
            <a:off x="1137285" y="5895975"/>
            <a:ext cx="1830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greeper squeezing</a:t>
            </a:r>
            <a:endParaRPr lang="en-US" sz="12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push the syrup </a:t>
            </a:r>
            <a:endParaRPr lang="en-US" sz="12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0" y="208915"/>
            <a:ext cx="2414905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Progress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2813816" y="871453"/>
            <a:ext cx="8494263" cy="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7095" y="1248410"/>
            <a:ext cx="541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Add ice to the syrup-added cup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pic>
        <p:nvPicPr>
          <p:cNvPr id="10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46" y="2452551"/>
            <a:ext cx="2276460" cy="3567203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219200" y="1752600"/>
            <a:ext cx="8101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After add the syrup robot go to ice dispenser and add ice to the syrup-added cup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 Box 65"/>
          <p:cNvSpPr txBox="1"/>
          <p:nvPr/>
        </p:nvSpPr>
        <p:spPr>
          <a:xfrm>
            <a:off x="1764665" y="6184900"/>
            <a:ext cx="2053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Turn robot gripper right</a:t>
            </a:r>
            <a:endParaRPr lang="en-US" sz="12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Turn robot gripper left</a:t>
            </a:r>
            <a:endParaRPr lang="en-US" sz="12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ce_dispenser_2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770" y="2657475"/>
            <a:ext cx="6035675" cy="316420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6892925" y="6184900"/>
            <a:ext cx="2480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Putting ice demo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0" y="208915"/>
            <a:ext cx="2444750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Progress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2843661" y="871453"/>
            <a:ext cx="8494263" cy="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983980" y="6335395"/>
            <a:ext cx="2743200" cy="365125"/>
          </a:xfrm>
        </p:spPr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7095" y="1248410"/>
            <a:ext cx="541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 cider to a cup of syrup and ice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480185" y="2554605"/>
            <a:ext cx="4921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Flow Dispenser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Hardware (Using STM32)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95" y="3326130"/>
            <a:ext cx="4003040" cy="1670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35" y="2570480"/>
            <a:ext cx="5033645" cy="303212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2233295" y="6001385"/>
            <a:ext cx="77927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STM32 controls the amount of flow and can recognize objects using ultrasonic sensors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219200" y="1752600"/>
            <a:ext cx="9892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After put ice dispenser,  robot go to cider dispenser. Here, we need to lean about flow dispenser.  flow dispenser design is required to allow a constant amount of cider to be released to add cider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0" y="208915"/>
            <a:ext cx="2437765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Progress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2836676" y="871453"/>
            <a:ext cx="8494263" cy="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7095" y="1248410"/>
            <a:ext cx="541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 cider to a cup of syrup and ice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34720" y="2459990"/>
            <a:ext cx="3783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Flow Dispenser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Hardware (Case)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3027680" y="5887085"/>
            <a:ext cx="77927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 flow dispenser fitted to the sensor is manufactured via Katia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25" y="3002915"/>
            <a:ext cx="2837180" cy="2208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3002915"/>
            <a:ext cx="2451735" cy="22567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630" y="3002915"/>
            <a:ext cx="3226435" cy="228790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554605" y="5290820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&lt;rear&gt;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398135" y="5290820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&lt;under&gt;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446135" y="5290820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&lt;beside&gt;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219200" y="1752600"/>
            <a:ext cx="9892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After put ice dispenser,  robot go to cider dispenser. Here, we need to lean about flow dispenser.  flow dispenser design is required to allow a constant amount of cider to be released to add cider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0" y="208915"/>
            <a:ext cx="2460625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Progress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2859536" y="871453"/>
            <a:ext cx="8494263" cy="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7095" y="1248410"/>
            <a:ext cx="541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 cider to a cup of syrup and ice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34720" y="2459990"/>
            <a:ext cx="3783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Flow motion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219200" y="1752600"/>
            <a:ext cx="9892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After put ice dispenser,  robot go to cider dispenser. Here, we need to lean about flow dispenser.  flow dispenser design is required to allow a constant amount of cider to be released to add cider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032125"/>
            <a:ext cx="3708400" cy="3689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0" y="6108700"/>
            <a:ext cx="1096645" cy="4756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4208145" y="6158230"/>
            <a:ext cx="384810" cy="37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4060190" y="6594475"/>
            <a:ext cx="167005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4196080" y="5882640"/>
            <a:ext cx="1412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olidFill>
                  <a:schemeClr val="tx1"/>
                </a:solidFill>
              </a:rPr>
              <a:t>Ultrasonic sensor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4719955" y="3032125"/>
            <a:ext cx="384810" cy="37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1553210" y="3548380"/>
            <a:ext cx="774700" cy="481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546860" y="3723005"/>
            <a:ext cx="781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olidFill>
                  <a:schemeClr val="tx1"/>
                </a:solidFill>
              </a:rPr>
              <a:t>Storage</a:t>
            </a:r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25" name="cider_dispenser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26685" y="2554605"/>
            <a:ext cx="5822315" cy="323215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7190105" y="6108700"/>
            <a:ext cx="2480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Putting cider demo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22" y="187823"/>
            <a:ext cx="228068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Schedule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2679406" y="850512"/>
            <a:ext cx="8369593" cy="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26" y="1246056"/>
            <a:ext cx="8072981" cy="47148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22" y="187823"/>
            <a:ext cx="228068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Result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2679406" y="850512"/>
            <a:ext cx="8369593" cy="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4231005" y="26371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64583" y="1260948"/>
          <a:ext cx="9712960" cy="408559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36322"/>
                <a:gridCol w="1215108"/>
                <a:gridCol w="3280671"/>
                <a:gridCol w="3280671"/>
              </a:tblGrid>
              <a:tr h="441527">
                <a:tc>
                  <a:txBody>
                    <a:bodyPr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"/>
                        </a:rPr>
                        <a:t>Process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/>
                      <a:r>
                        <a:rPr lang="tr-TR" altLang="ko-KR" dirty="0" err="1">
                          <a:solidFill>
                            <a:schemeClr val="tx1"/>
                          </a:solidFill>
                          <a:latin typeface="Times New Roma"/>
                        </a:rPr>
                        <a:t>Progress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"/>
                        </a:rPr>
                        <a:t>C</a:t>
                      </a:r>
                      <a:r>
                        <a:rPr lang="tr-TR" altLang="ko-KR" dirty="0" err="1">
                          <a:solidFill>
                            <a:schemeClr val="tx1"/>
                          </a:solidFill>
                          <a:latin typeface="Times New Roma"/>
                        </a:rPr>
                        <a:t>omplete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"/>
                        </a:rPr>
                        <a:t>Todo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5902">
                <a:tc>
                  <a:txBody>
                    <a:bodyPr/>
                    <a:p>
                      <a:pPr latinLnBrk="1">
                        <a:lnSpc>
                          <a:spcPct val="24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"/>
                        </a:rPr>
                        <a:t>1.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Times New Roma"/>
                          <a:cs typeface="Times New Roman" panose="02020603050405020304" pitchFamily="18" charset="0"/>
                        </a:rPr>
                        <a:t>Gripper &amp; QR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>
                        <a:lnSpc>
                          <a:spcPct val="23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"/>
                        </a:rPr>
                        <a:t>100%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tr-TR" altLang="ko-KR" sz="1600" dirty="0" err="1">
                          <a:solidFill>
                            <a:schemeClr val="tx1"/>
                          </a:solidFill>
                          <a:latin typeface="Times New Roma"/>
                        </a:rPr>
                        <a:t>Gripper</a:t>
                      </a:r>
                      <a:r>
                        <a:rPr lang="tr-TR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 </a:t>
                      </a:r>
                      <a:r>
                        <a:rPr lang="tr-TR" altLang="ko-KR" sz="1600" dirty="0" err="1">
                          <a:solidFill>
                            <a:schemeClr val="tx1"/>
                          </a:solidFill>
                          <a:latin typeface="Times New Roma"/>
                        </a:rPr>
                        <a:t>design</a:t>
                      </a:r>
                      <a:r>
                        <a:rPr lang="tr-TR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 </a:t>
                      </a:r>
                      <a:r>
                        <a:rPr lang="tr-TR" altLang="ko-KR" sz="1600" dirty="0" err="1">
                          <a:solidFill>
                            <a:schemeClr val="tx1"/>
                          </a:solidFill>
                          <a:latin typeface="Times New Roma"/>
                        </a:rPr>
                        <a:t>and</a:t>
                      </a:r>
                      <a:r>
                        <a:rPr lang="tr-TR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 </a:t>
                      </a:r>
                      <a:r>
                        <a:rPr lang="tr-TR" altLang="ko-KR" sz="1600" dirty="0" err="1">
                          <a:solidFill>
                            <a:schemeClr val="tx1"/>
                          </a:solidFill>
                          <a:latin typeface="Times New Roma"/>
                        </a:rPr>
                        <a:t>manufacturing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tr-TR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QR </a:t>
                      </a:r>
                      <a:r>
                        <a:rPr lang="tr-TR" altLang="ko-KR" sz="1600" dirty="0" err="1">
                          <a:solidFill>
                            <a:schemeClr val="tx1"/>
                          </a:solidFill>
                          <a:latin typeface="Times New Roma"/>
                        </a:rPr>
                        <a:t>recognition</a:t>
                      </a:r>
                      <a:endParaRPr lang="tr-TR" altLang="ko-KR" sz="1600" dirty="0" err="1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indent="0" algn="ctr" latinLnBrk="1">
                        <a:buFontTx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  <a:sym typeface="+mn-ea"/>
                        </a:rPr>
                        <a:t>- Test the gripper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- Nothing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5902">
                <a:tc>
                  <a:txBody>
                    <a:bodyPr/>
                    <a:p>
                      <a:pPr algn="ctr" latinLnBrk="1">
                        <a:lnSpc>
                          <a:spcPct val="44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"/>
                        </a:rPr>
                        <a:t>2.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Times New Roma"/>
                          <a:cs typeface="Times New Roman" panose="02020603050405020304" pitchFamily="18" charset="0"/>
                        </a:rPr>
                        <a:t>Add Syrup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>
                        <a:lnSpc>
                          <a:spcPct val="270000"/>
                        </a:lnSpc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"/>
                        </a:rPr>
                        <a:t>85%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- </a:t>
                      </a:r>
                      <a:r>
                        <a:rPr lang="tr-TR" altLang="ko-KR" sz="1600" dirty="0" err="1">
                          <a:solidFill>
                            <a:schemeClr val="tx1"/>
                          </a:solidFill>
                          <a:latin typeface="Times New Roma"/>
                        </a:rPr>
                        <a:t>Building</a:t>
                      </a:r>
                      <a:r>
                        <a:rPr lang="tr-TR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 </a:t>
                      </a:r>
                      <a:r>
                        <a:rPr lang="tr-TR" altLang="ko-KR" sz="1600" dirty="0" err="1">
                          <a:solidFill>
                            <a:schemeClr val="tx1"/>
                          </a:solidFill>
                          <a:latin typeface="Times New Roma"/>
                        </a:rPr>
                        <a:t>the</a:t>
                      </a:r>
                      <a:r>
                        <a:rPr lang="tr-TR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 </a:t>
                      </a:r>
                      <a:r>
                        <a:rPr lang="tr-TR" altLang="ko-KR" sz="1600" dirty="0" err="1">
                          <a:solidFill>
                            <a:schemeClr val="tx1"/>
                          </a:solidFill>
                          <a:latin typeface="Times New Roma"/>
                        </a:rPr>
                        <a:t>environment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- Syrup process test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- Print sold out when the Syrup bottle is empty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>
                        <a:lnSpc>
                          <a:spcPct val="130000"/>
                        </a:lnSpc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- Change the new bottle which contains full of syrup when the syrup is empty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705">
                <a:tc>
                  <a:txBody>
                    <a:bodyPr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"/>
                        </a:rPr>
                        <a:t>3.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Times New Roma"/>
                          <a:cs typeface="Times New Roman" panose="02020603050405020304" pitchFamily="18" charset="0"/>
                        </a:rPr>
                        <a:t>Ice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Times New Roma"/>
                          <a:cs typeface="Times New Roman" panose="02020603050405020304" pitchFamily="18" charset="0"/>
                        </a:rPr>
                        <a:t>dispencer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"/>
                        </a:rPr>
                        <a:t>100%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- Ice dispenser test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  <a:sym typeface="+mn-ea"/>
                        </a:rPr>
                        <a:t>- Optimization</a:t>
                      </a:r>
                      <a:r>
                        <a:rPr lang="tr-TR" altLang="ko-KR" sz="1600" dirty="0">
                          <a:solidFill>
                            <a:schemeClr val="tx1"/>
                          </a:solidFill>
                          <a:latin typeface="Times New Roma"/>
                          <a:sym typeface="+mn-ea"/>
                        </a:rPr>
                        <a:t> </a:t>
                      </a:r>
                      <a:r>
                        <a:rPr lang="tr-TR" altLang="ko-KR" sz="1600" dirty="0" err="1">
                          <a:solidFill>
                            <a:schemeClr val="tx1"/>
                          </a:solidFill>
                          <a:latin typeface="Times New Roma"/>
                          <a:sym typeface="+mn-ea"/>
                        </a:rPr>
                        <a:t>the</a:t>
                      </a:r>
                      <a:r>
                        <a:rPr lang="tr-TR" altLang="ko-KR" sz="1600" dirty="0">
                          <a:solidFill>
                            <a:schemeClr val="tx1"/>
                          </a:solidFill>
                          <a:latin typeface="Times New Roma"/>
                          <a:sym typeface="+mn-ea"/>
                        </a:rPr>
                        <a:t> </a:t>
                      </a:r>
                      <a:r>
                        <a:rPr lang="tr-TR" altLang="ko-KR" sz="1600" dirty="0" err="1">
                          <a:solidFill>
                            <a:schemeClr val="tx1"/>
                          </a:solidFill>
                          <a:latin typeface="Times New Roma"/>
                          <a:sym typeface="+mn-ea"/>
                        </a:rPr>
                        <a:t>environment</a:t>
                      </a:r>
                      <a:endParaRPr lang="tr-TR" altLang="ko-KR" sz="1600" dirty="0" err="1">
                        <a:solidFill>
                          <a:schemeClr val="tx1"/>
                        </a:solidFill>
                        <a:latin typeface="Times New Roma"/>
                        <a:sym typeface="+mn-ea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-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  <a:sym typeface="+mn-ea"/>
                        </a:rPr>
                        <a:t>Complete &amp; Test demo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/>
                      <a:endParaRPr lang="en-US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-Nothing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5902">
                <a:tc>
                  <a:txBody>
                    <a:bodyPr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"/>
                        </a:rPr>
                        <a:t>4.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Times New Roma"/>
                          <a:cs typeface="Times New Roman" panose="02020603050405020304" pitchFamily="18" charset="0"/>
                        </a:rPr>
                        <a:t>Putting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Times New Rom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Times New Roma"/>
                          <a:cs typeface="Times New Roman" panose="02020603050405020304" pitchFamily="18" charset="0"/>
                        </a:rPr>
                        <a:t>soda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"/>
                        </a:rPr>
                        <a:t>100%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- Circuit and code design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  <a:sym typeface="+mn-ea"/>
                        </a:rPr>
                        <a:t>- Complete &amp; Test demo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"/>
                        </a:rPr>
                        <a:t>-Nothing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Times New Rom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0" y="187960"/>
            <a:ext cx="2834640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Disscusion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33761" y="841080"/>
            <a:ext cx="7814945" cy="95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156335" y="1868170"/>
            <a:ext cx="4801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" charset="0"/>
                <a:cs typeface="Times New" charset="0"/>
              </a:rPr>
              <a:t>1.</a:t>
            </a:r>
            <a:r>
              <a:rPr lang="en-US" altLang="en-US" b="1">
                <a:latin typeface="Times New" charset="0"/>
                <a:cs typeface="Times New" charset="0"/>
              </a:rPr>
              <a:t>Hardware limitations</a:t>
            </a:r>
            <a:r>
              <a:rPr lang="en-US"/>
              <a:t> 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242060" y="2352675"/>
            <a:ext cx="4053205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ko-KR" sz="1600" b="0" i="0">
                <a:solidFill>
                  <a:srgbClr val="000000"/>
                </a:solidFill>
                <a:latin typeface="Times New Roman" panose="02020603050405020304" pitchFamily="18" charset="0"/>
                <a:ea typeface="noto"/>
                <a:cs typeface="Times New Roman" panose="02020603050405020304" pitchFamily="18" charset="0"/>
              </a:rPr>
              <a:t>In the case of the Ice dispenser, there is a limit to the melting of the ice over time before turning it, so it must be made quickly before the ice melts.</a:t>
            </a:r>
            <a:endParaRPr lang="en-US" altLang="ko-KR" sz="1600" b="0" i="0">
              <a:solidFill>
                <a:srgbClr val="000000"/>
              </a:solidFill>
              <a:latin typeface="Times New Roman" panose="02020603050405020304" pitchFamily="18" charset="0"/>
              <a:ea typeface="noto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785485" y="1868170"/>
            <a:ext cx="4801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" charset="0"/>
                <a:cs typeface="Times New" charset="0"/>
              </a:rPr>
              <a:t>2.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There are times when a robotic arm radiates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61075" y="2421255"/>
            <a:ext cx="425132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ko-KR" sz="1600" b="0" i="0">
                <a:solidFill>
                  <a:srgbClr val="000000"/>
                </a:solidFill>
                <a:latin typeface="Times New Roman" panose="02020603050405020304" pitchFamily="18" charset="0"/>
                <a:ea typeface="noto"/>
                <a:cs typeface="Times New Roman" panose="02020603050405020304" pitchFamily="18" charset="0"/>
              </a:rPr>
              <a:t>When the robot is moved to certain coordinates through the correct code, it often causes the robot arm to diverge in an odd direction</a:t>
            </a:r>
            <a:endParaRPr lang="en-US" altLang="ko-KR" sz="1600" b="0" i="0">
              <a:solidFill>
                <a:srgbClr val="000000"/>
              </a:solidFill>
              <a:latin typeface="Times New Roman" panose="02020603050405020304" pitchFamily="18" charset="0"/>
              <a:ea typeface="noto"/>
              <a:cs typeface="Times New Roman" panose="02020603050405020304" pitchFamily="18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754630" y="3710305"/>
            <a:ext cx="335280" cy="11410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156335" y="5132705"/>
            <a:ext cx="3658870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ko-KR" sz="1600" b="1" i="0">
                <a:solidFill>
                  <a:srgbClr val="000000"/>
                </a:solidFill>
                <a:latin typeface="Times New Roman" panose="02020603050405020304" pitchFamily="18" charset="0"/>
                <a:ea typeface="noto"/>
                <a:cs typeface="Times New Roman" panose="02020603050405020304" pitchFamily="18" charset="0"/>
              </a:rPr>
              <a:t>Solution</a:t>
            </a:r>
            <a:endParaRPr lang="en-US" altLang="ko-KR" sz="1600" b="1" i="0">
              <a:solidFill>
                <a:srgbClr val="000000"/>
              </a:solidFill>
              <a:latin typeface="Times New Roman" panose="02020603050405020304" pitchFamily="18" charset="0"/>
              <a:ea typeface="noto"/>
              <a:cs typeface="Times New Roman" panose="02020603050405020304" pitchFamily="18" charset="0"/>
            </a:endParaRPr>
          </a:p>
          <a:p>
            <a:pPr marL="0" indent="0"/>
            <a:r>
              <a:rPr lang="en-US" altLang="en-US" sz="1600" i="0">
                <a:solidFill>
                  <a:srgbClr val="000000"/>
                </a:solidFill>
                <a:latin typeface="Times New Roman" panose="02020603050405020304" pitchFamily="18" charset="0"/>
                <a:ea typeface="noto"/>
                <a:cs typeface="Times New Roman" panose="02020603050405020304" pitchFamily="18" charset="0"/>
              </a:rPr>
              <a:t>Use or press a water stand used in a water purifier to improve it with an equipment that produces ice</a:t>
            </a:r>
            <a:endParaRPr lang="en-US" altLang="en-US" sz="1600" i="0">
              <a:solidFill>
                <a:srgbClr val="000000"/>
              </a:solidFill>
              <a:latin typeface="Times New Roman" panose="02020603050405020304" pitchFamily="18" charset="0"/>
              <a:ea typeface="noto"/>
              <a:cs typeface="Times New Roman" panose="02020603050405020304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8209280" y="3710305"/>
            <a:ext cx="335280" cy="11410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6270625" y="5052060"/>
            <a:ext cx="4212590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ko-KR" sz="1600" b="1" i="0">
                <a:solidFill>
                  <a:srgbClr val="000000"/>
                </a:solidFill>
                <a:latin typeface="Times New Roman" panose="02020603050405020304" pitchFamily="18" charset="0"/>
                <a:ea typeface="noto"/>
                <a:cs typeface="Times New Roman" panose="02020603050405020304" pitchFamily="18" charset="0"/>
              </a:rPr>
              <a:t>Cause</a:t>
            </a:r>
            <a:endParaRPr lang="en-US" altLang="ko-KR" sz="1600" b="1" i="0">
              <a:solidFill>
                <a:srgbClr val="000000"/>
              </a:solidFill>
              <a:latin typeface="Times New Roman" panose="02020603050405020304" pitchFamily="18" charset="0"/>
              <a:ea typeface="noto"/>
              <a:cs typeface="Times New Roman" panose="02020603050405020304" pitchFamily="18" charset="0"/>
            </a:endParaRPr>
          </a:p>
          <a:p>
            <a:pPr marL="0" indent="0"/>
            <a:r>
              <a:rPr lang="en-US" altLang="en-US" sz="1600" i="0">
                <a:solidFill>
                  <a:srgbClr val="000000"/>
                </a:solidFill>
                <a:latin typeface="Times New Roman" panose="02020603050405020304" pitchFamily="18" charset="0"/>
                <a:ea typeface="noto"/>
                <a:cs typeface="Times New Roman" panose="02020603050405020304" pitchFamily="18" charset="0"/>
              </a:rPr>
              <a:t>Although the exact reason was not found, it is estimated that the equipment was turned on for too long, or that ROS used a lot of time information, causing inconsistencies due to poor time synchronization at each node.</a:t>
            </a:r>
            <a:endParaRPr lang="en-US" altLang="en-US" sz="1600" i="0">
              <a:solidFill>
                <a:srgbClr val="000000"/>
              </a:solidFill>
              <a:latin typeface="Times New Roman" panose="02020603050405020304" pitchFamily="18" charset="0"/>
              <a:ea typeface="noto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21" y="187823"/>
            <a:ext cx="28194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3218121" y="850512"/>
            <a:ext cx="7830878" cy="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2640" y="1223142"/>
            <a:ext cx="6104988" cy="447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"/>
                <a:cs typeface="Times New Roman" panose="02020603050405020304" pitchFamily="18" charset="0"/>
              </a:rPr>
              <a:t>1) Background</a:t>
            </a:r>
            <a:endParaRPr lang="en-US" altLang="ko-KR" sz="1600" b="1" dirty="0">
              <a:latin typeface="Times New Roma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Times New Roma"/>
                <a:cs typeface="Times New Roman" panose="02020603050405020304" pitchFamily="18" charset="0"/>
              </a:rPr>
              <a:t>Global cafe market is growing steadily, expected to reach 47.2 billion dollar within 5 years</a:t>
            </a:r>
            <a:endParaRPr lang="en-US" altLang="ko-KR" sz="1600" dirty="0">
              <a:latin typeface="Times New Roma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Times New Roma"/>
                <a:cs typeface="Times New Roman" panose="02020603050405020304" pitchFamily="18" charset="0"/>
              </a:rPr>
              <a:t>Drinks are not quantitative &amp; accuracy follow as worker. </a:t>
            </a:r>
            <a:endParaRPr lang="en-US" altLang="ko-KR" sz="1600" dirty="0">
              <a:latin typeface="Times New Rom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"/>
                <a:cs typeface="Times New Roman" panose="02020603050405020304" pitchFamily="18" charset="0"/>
              </a:rPr>
              <a:t>2) Problem</a:t>
            </a:r>
            <a:endParaRPr lang="en-US" altLang="ko-KR" sz="1600" b="1" dirty="0">
              <a:latin typeface="Times New Roma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Times New Roma"/>
                <a:cs typeface="Times New Roman" panose="02020603050405020304" pitchFamily="18" charset="0"/>
              </a:rPr>
              <a:t>Change the accuracy &amp; quantitative of drink follow as worker</a:t>
            </a:r>
            <a:endParaRPr lang="en-US" altLang="ko-KR" sz="1600" dirty="0">
              <a:latin typeface="Times New Roma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Times New Roma"/>
                <a:cs typeface="Times New Roman" panose="02020603050405020304" pitchFamily="18" charset="0"/>
              </a:rPr>
              <a:t>low work efficiency (Training period to worker: 3 months)</a:t>
            </a:r>
            <a:endParaRPr lang="en-US" altLang="ko-KR" sz="1600" dirty="0">
              <a:latin typeface="Times New Rom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"/>
                <a:cs typeface="Times New Roman" panose="02020603050405020304" pitchFamily="18" charset="0"/>
              </a:rPr>
              <a:t>3) Requirement</a:t>
            </a:r>
            <a:endParaRPr lang="en-US" altLang="ko-KR" sz="1600" b="1" dirty="0">
              <a:latin typeface="Times New Roma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Times New Roma"/>
                <a:cs typeface="Times New Roman" panose="02020603050405020304" pitchFamily="18" charset="0"/>
              </a:rPr>
              <a:t>Perform the task exactly within the specified sampling time (make drink about 40 to 50 seconds)</a:t>
            </a:r>
            <a:endParaRPr lang="en-US" altLang="ko-KR" sz="1600" dirty="0">
              <a:latin typeface="Times New Roma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Times New Roma"/>
                <a:cs typeface="Times New Roman" panose="02020603050405020304" pitchFamily="18" charset="0"/>
              </a:rPr>
              <a:t>Robot must be able to determine the amount of material in stock and replace it</a:t>
            </a:r>
            <a:endParaRPr lang="en-US" alt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62" y="3491153"/>
            <a:ext cx="2948472" cy="22635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998" y="1071663"/>
            <a:ext cx="4126001" cy="22309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21" y="187823"/>
            <a:ext cx="262092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3019647" y="850512"/>
            <a:ext cx="8029352" cy="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5365" y="1284609"/>
            <a:ext cx="8406810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hlinkClick r:id="rId2"/>
              </a:rPr>
              <a:t>Coffee Bean Market Share, Size, Trends &amp; Analysis, 2032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hlinkClick r:id="rId3"/>
              </a:rPr>
              <a:t>로봇 에이드 카페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협동로봇 적용 사례</a:t>
            </a:r>
            <a:endParaRPr lang="en-US" altLang="ko-KR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21" y="187823"/>
            <a:ext cx="153478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Goal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1933502" y="850512"/>
            <a:ext cx="9115497" cy="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7072" y="1284739"/>
            <a:ext cx="79429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sz="1600" b="1" dirty="0">
                <a:latin typeface="Times New Roma"/>
              </a:rPr>
              <a:t>Goal</a:t>
            </a:r>
            <a:endParaRPr lang="en-US" altLang="ko-KR" sz="1600" b="1" dirty="0">
              <a:latin typeface="Times New Roma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latin typeface="Times New Roma"/>
              </a:rPr>
              <a:t>Establishment of beverage delivery automation system</a:t>
            </a:r>
            <a:endParaRPr lang="en-US" altLang="ko-KR" sz="1600" dirty="0">
              <a:latin typeface="Times New Roma"/>
            </a:endParaRPr>
          </a:p>
          <a:p>
            <a:pPr lvl="1"/>
            <a:endParaRPr lang="en-US" altLang="ko-KR" sz="1600" dirty="0">
              <a:latin typeface="Times New Roma"/>
            </a:endParaRPr>
          </a:p>
          <a:p>
            <a:r>
              <a:rPr lang="ko-KR" altLang="en-US" sz="1600" dirty="0">
                <a:latin typeface="Times New Roma"/>
              </a:rPr>
              <a:t> </a:t>
            </a:r>
            <a:r>
              <a:rPr lang="en-US" altLang="ko-KR" sz="1600" dirty="0">
                <a:latin typeface="Times New Roma"/>
              </a:rPr>
              <a:t> 	</a:t>
            </a:r>
            <a:endParaRPr lang="en-US" altLang="ko-KR" sz="1600" dirty="0">
              <a:latin typeface="Times New Roma"/>
            </a:endParaRPr>
          </a:p>
          <a:p>
            <a:pPr marL="342900" indent="-342900">
              <a:buFont typeface="+mj-lt"/>
              <a:buAutoNum type="arabicParenR" startAt="2"/>
            </a:pPr>
            <a:r>
              <a:rPr lang="en-US" altLang="ko-KR" sz="1600" b="1" dirty="0">
                <a:latin typeface="Times New Roma"/>
              </a:rPr>
              <a:t>Specific goal</a:t>
            </a:r>
            <a:endParaRPr lang="en-US" altLang="ko-KR" sz="1600" b="1" dirty="0">
              <a:latin typeface="Times New Rom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Times New Roma"/>
              </a:rPr>
              <a:t>Judgment of the amount of syrup through image recognition</a:t>
            </a:r>
            <a:endParaRPr lang="en-US" altLang="ko-KR" sz="1600" dirty="0">
              <a:latin typeface="Times New Rom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Times New Roma"/>
              </a:rPr>
              <a:t>Quantitative Beverage Supply Using Flow Dispenser</a:t>
            </a:r>
            <a:endParaRPr lang="en-US" altLang="ko-KR" sz="1600" dirty="0">
              <a:latin typeface="Times New Rom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Times New Roma"/>
                <a:cs typeface="Times New Roman" panose="02020603050405020304" pitchFamily="18" charset="0"/>
              </a:rPr>
              <a:t>Perform the task exactly within the specified sampling time</a:t>
            </a:r>
            <a:endParaRPr lang="en-US" altLang="ko-KR" sz="1600" dirty="0">
              <a:latin typeface="Times New Roma"/>
            </a:endParaRPr>
          </a:p>
          <a:p>
            <a:endParaRPr lang="en-US" altLang="ko-KR" sz="1600" dirty="0">
              <a:latin typeface="Times New R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21285" y="160020"/>
            <a:ext cx="4643120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Connect with ROS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86165" y="812505"/>
            <a:ext cx="6762750" cy="381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0850" y="2042160"/>
            <a:ext cx="8102600" cy="372427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398780" y="5892800"/>
            <a:ext cx="1020635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 of communication and control systems using Indy10 and Ubuntu based Robot Operating System (ROS) environments conducted in this project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3429000" y="2609215"/>
            <a:ext cx="2139950" cy="8070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3" idx="1"/>
            <a:endCxn id="8" idx="2"/>
          </p:cNvCxnSpPr>
          <p:nvPr/>
        </p:nvCxnSpPr>
        <p:spPr>
          <a:xfrm flipH="1" flipV="1">
            <a:off x="1726565" y="2460625"/>
            <a:ext cx="1702435" cy="5524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443865" y="1962150"/>
            <a:ext cx="2711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Packages required to control the Indy robot in ROS</a:t>
            </a:r>
            <a:endParaRPr lang="en-US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392430" y="1872615"/>
            <a:ext cx="2667635" cy="5880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472815" y="3594100"/>
            <a:ext cx="2096135" cy="11036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622550" y="4057015"/>
            <a:ext cx="805815" cy="3206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266700" y="364648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ko-KR" sz="1200" b="1" i="0">
                <a:solidFill>
                  <a:srgbClr val="000000"/>
                </a:solidFill>
                <a:latin typeface="Times New Roman" panose="02020603050405020304" pitchFamily="18" charset="0"/>
                <a:ea typeface="noto"/>
                <a:cs typeface="Times New Roman" panose="02020603050405020304" pitchFamily="18" charset="0"/>
              </a:rPr>
              <a:t>External libraries integrated with ROS</a:t>
            </a:r>
            <a:r>
              <a:rPr lang="en-US" altLang="ko-KR" sz="1600" b="0" i="0">
                <a:solidFill>
                  <a:srgbClr val="000000"/>
                </a:solidFill>
                <a:latin typeface="noto"/>
                <a:ea typeface="noto"/>
              </a:rPr>
              <a:t>.</a:t>
            </a:r>
            <a:endParaRPr lang="en-US" altLang="ko-KR" sz="1600" b="0" i="0">
              <a:solidFill>
                <a:srgbClr val="000000"/>
              </a:solidFill>
              <a:latin typeface="noto"/>
              <a:ea typeface="noto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267335" y="3689350"/>
            <a:ext cx="2729865" cy="2705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783590" y="1168400"/>
            <a:ext cx="72707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Interworking is essential before proceeding with the project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19071" y="5766122"/>
            <a:ext cx="600429" cy="6016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21285" y="160020"/>
            <a:ext cx="4643120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3500">
                <a:latin typeface="Times New Roman" panose="02020603050405020304" pitchFamily="18" charset="0"/>
                <a:cs typeface="Times New Roman" panose="02020603050405020304" pitchFamily="18" charset="0"/>
              </a:rPr>
              <a:t>Gripper Design</a:t>
            </a:r>
            <a:endParaRPr lang="en-US" altLang="en-US" sz="3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86165" y="812505"/>
            <a:ext cx="6762750" cy="381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 dirty="0"/>
          </a:p>
        </p:txBody>
      </p:sp>
      <p:sp>
        <p:nvSpPr>
          <p:cNvPr id="19" name="Text Box 18"/>
          <p:cNvSpPr txBox="1"/>
          <p:nvPr/>
        </p:nvSpPr>
        <p:spPr>
          <a:xfrm>
            <a:off x="783590" y="1168400"/>
            <a:ext cx="7270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of Gripper to carry out the project is essential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325" y="2136775"/>
            <a:ext cx="3954145" cy="349885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164455" y="2346325"/>
            <a:ext cx="702754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Purpose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  - To hold beverage containers.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Reason for Use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  1. Nede for a stand during syrup dispensing</a:t>
            </a:r>
            <a:endParaRPr lang="en-US" altLang="ko-K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▪A stable stand is required to dipnse syrup into a specific container. </a:t>
            </a:r>
            <a:endParaRPr lang="en-US" altLang="ko-KR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altLang="ko-KR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2. Preventing cup deformation when using a gripper</a:t>
            </a:r>
            <a:endParaRPr lang="en-US" altLang="ko-K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▪Directly gripping the cup with a gripper may cause structural damage to the cup</a:t>
            </a:r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ko-K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20" y="187823"/>
            <a:ext cx="2958733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Environment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3357453" y="850513"/>
            <a:ext cx="7691546" cy="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35" y="1411605"/>
            <a:ext cx="9771380" cy="47161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851650" y="384175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1</a:t>
            </a:r>
            <a:r>
              <a:rPr lang="en-US"/>
              <a:t> 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736850" y="432435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2</a:t>
            </a:r>
            <a:r>
              <a:rPr lang="en-US"/>
              <a:t>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800600" y="45593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  <a:sym typeface="+mn-ea"/>
              </a:rPr>
              <a:t>3</a:t>
            </a:r>
            <a:r>
              <a:rPr lang="en-US"/>
              <a:t> 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5886450" y="4483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4</a:t>
            </a:r>
            <a:r>
              <a:rPr lang="en-US"/>
              <a:t> 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8490585" y="1593850"/>
            <a:ext cx="22212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QR - Code</a:t>
            </a:r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Cyrup</a:t>
            </a:r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Ice - dispencer</a:t>
            </a:r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Cider - dipencer</a:t>
            </a:r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8413750" y="1593850"/>
            <a:ext cx="1955800" cy="10763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21" y="187823"/>
            <a:ext cx="199514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Process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2393865" y="850512"/>
            <a:ext cx="8655134" cy="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 dirty="0"/>
          </a:p>
        </p:txBody>
      </p:sp>
      <p:pic>
        <p:nvPicPr>
          <p:cNvPr id="9" name="그림 8" descr="블랙, 어둠이(가) 표시된 사진&#10;&#10;자동 생성된 설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585" y="3965910"/>
            <a:ext cx="1291868" cy="1291868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579330" y="2185373"/>
            <a:ext cx="9767724" cy="3089980"/>
            <a:chOff x="910447" y="2190453"/>
            <a:chExt cx="11235872" cy="3089980"/>
          </a:xfrm>
        </p:grpSpPr>
        <p:grpSp>
          <p:nvGrpSpPr>
            <p:cNvPr id="20" name="그룹 19"/>
            <p:cNvGrpSpPr/>
            <p:nvPr/>
          </p:nvGrpSpPr>
          <p:grpSpPr>
            <a:xfrm>
              <a:off x="910447" y="2190453"/>
              <a:ext cx="2958927" cy="3089980"/>
              <a:chOff x="1098954" y="1929001"/>
              <a:chExt cx="2958927" cy="3089980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5371" y="1929001"/>
                <a:ext cx="966100" cy="96610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5909" y="3693511"/>
                <a:ext cx="1325470" cy="132547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098954" y="3043227"/>
                <a:ext cx="766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order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직선 화살표 연결선 17"/>
              <p:cNvCxnSpPr>
                <a:stCxn id="13" idx="2"/>
                <a:endCxn id="15" idx="0"/>
              </p:cNvCxnSpPr>
              <p:nvPr/>
            </p:nvCxnSpPr>
            <p:spPr>
              <a:xfrm>
                <a:off x="1808421" y="2895101"/>
                <a:ext cx="223" cy="7984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608015" y="2521780"/>
                <a:ext cx="1449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Drink type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" name="화살표: 오른쪽 20"/>
            <p:cNvSpPr/>
            <p:nvPr/>
          </p:nvSpPr>
          <p:spPr>
            <a:xfrm>
              <a:off x="2767625" y="3284333"/>
              <a:ext cx="753633" cy="36923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화살표: 오른쪽 32"/>
            <p:cNvSpPr/>
            <p:nvPr/>
          </p:nvSpPr>
          <p:spPr>
            <a:xfrm>
              <a:off x="11392686" y="3284333"/>
              <a:ext cx="753633" cy="36923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490868" y="2777953"/>
            <a:ext cx="1543154" cy="1886539"/>
            <a:chOff x="4194865" y="3215621"/>
            <a:chExt cx="1928759" cy="2406649"/>
          </a:xfrm>
        </p:grpSpPr>
        <p:pic>
          <p:nvPicPr>
            <p:cNvPr id="8" name="그림 7" descr="블랙, 어둠이(가) 표시된 사진&#10;&#10;자동 생성된 설명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865" y="3693511"/>
              <a:ext cx="1928759" cy="192875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58164" y="3215621"/>
              <a:ext cx="739342" cy="73934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08916" y="3215621"/>
              <a:ext cx="739342" cy="739342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5581179" y="1737665"/>
            <a:ext cx="1419274" cy="2080576"/>
            <a:chOff x="5882729" y="1776633"/>
            <a:chExt cx="1419274" cy="2080576"/>
          </a:xfrm>
        </p:grpSpPr>
        <p:pic>
          <p:nvPicPr>
            <p:cNvPr id="10" name="그림 9" descr="블랙, 어둠이(가) 표시된 사진&#10;&#10;자동 생성된 설명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729" y="2437935"/>
              <a:ext cx="1419274" cy="141927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1047" y="1776633"/>
              <a:ext cx="896870" cy="89687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7547610" y="2398967"/>
            <a:ext cx="1543153" cy="2296750"/>
            <a:chOff x="7547610" y="2398967"/>
            <a:chExt cx="1543153" cy="2296750"/>
          </a:xfrm>
        </p:grpSpPr>
        <p:pic>
          <p:nvPicPr>
            <p:cNvPr id="11" name="그림 10" descr="블랙, 어둠이(가) 표시된 사진&#10;&#10;자동 생성된 설명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610" y="3152564"/>
              <a:ext cx="1543153" cy="1543153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7924" y="2398967"/>
              <a:ext cx="1130401" cy="980421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6224" y="2999134"/>
            <a:ext cx="980421" cy="980421"/>
          </a:xfrm>
          <a:prstGeom prst="rect">
            <a:avLst/>
          </a:prstGeom>
        </p:spPr>
      </p:pic>
      <p:sp>
        <p:nvSpPr>
          <p:cNvPr id="7" name="사각형: 둥근 모서리 6"/>
          <p:cNvSpPr/>
          <p:nvPr/>
        </p:nvSpPr>
        <p:spPr>
          <a:xfrm>
            <a:off x="235973" y="5538139"/>
            <a:ext cx="2157892" cy="296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241873" y="5538139"/>
            <a:ext cx="2157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1. Order drink using QR code</a:t>
            </a:r>
            <a:endParaRPr lang="ko-KR" altLang="en-US" sz="1100" b="1" dirty="0"/>
          </a:p>
        </p:txBody>
      </p:sp>
      <p:sp>
        <p:nvSpPr>
          <p:cNvPr id="30" name="사각형: 둥근 모서리 29"/>
          <p:cNvSpPr/>
          <p:nvPr/>
        </p:nvSpPr>
        <p:spPr>
          <a:xfrm>
            <a:off x="2696845" y="4786630"/>
            <a:ext cx="2673985" cy="2965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/>
          <p:cNvSpPr txBox="1"/>
          <p:nvPr/>
        </p:nvSpPr>
        <p:spPr>
          <a:xfrm>
            <a:off x="2696845" y="4822190"/>
            <a:ext cx="297053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2. </a:t>
            </a:r>
            <a:r>
              <a:rPr lang="en-US" altLang="en-US" sz="1100" b="1" dirty="0"/>
              <a:t>Add syrup recognized by QR code</a:t>
            </a:r>
            <a:endParaRPr lang="en-US" altLang="en-US" sz="1100" b="1" dirty="0"/>
          </a:p>
        </p:txBody>
      </p:sp>
      <p:sp>
        <p:nvSpPr>
          <p:cNvPr id="36" name="사각형: 둥근 모서리 35"/>
          <p:cNvSpPr/>
          <p:nvPr/>
        </p:nvSpPr>
        <p:spPr>
          <a:xfrm>
            <a:off x="5034022" y="5538139"/>
            <a:ext cx="2462324" cy="296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7" name="TextBox 36"/>
          <p:cNvSpPr txBox="1"/>
          <p:nvPr/>
        </p:nvSpPr>
        <p:spPr>
          <a:xfrm>
            <a:off x="5034022" y="5572933"/>
            <a:ext cx="27196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3. Add ice to the syrup-added cup</a:t>
            </a:r>
            <a:endParaRPr lang="ko-KR" altLang="en-US" sz="1100" b="1" dirty="0"/>
          </a:p>
        </p:txBody>
      </p:sp>
      <p:sp>
        <p:nvSpPr>
          <p:cNvPr id="38" name="사각형: 둥근 모서리 37"/>
          <p:cNvSpPr/>
          <p:nvPr/>
        </p:nvSpPr>
        <p:spPr>
          <a:xfrm>
            <a:off x="7198101" y="4795241"/>
            <a:ext cx="2736413" cy="296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TextBox 38"/>
          <p:cNvSpPr txBox="1"/>
          <p:nvPr/>
        </p:nvSpPr>
        <p:spPr>
          <a:xfrm>
            <a:off x="7198101" y="4791098"/>
            <a:ext cx="2954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4. Add cider to a cup of syrup and ice</a:t>
            </a:r>
            <a:endParaRPr lang="ko-KR" altLang="en-US" sz="1100" b="1" dirty="0"/>
          </a:p>
        </p:txBody>
      </p:sp>
      <p:sp>
        <p:nvSpPr>
          <p:cNvPr id="42" name="사각형: 둥근 모서리 41"/>
          <p:cNvSpPr/>
          <p:nvPr/>
        </p:nvSpPr>
        <p:spPr>
          <a:xfrm>
            <a:off x="10011384" y="4156483"/>
            <a:ext cx="2170784" cy="2964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3" name="TextBox 42"/>
          <p:cNvSpPr txBox="1"/>
          <p:nvPr/>
        </p:nvSpPr>
        <p:spPr>
          <a:xfrm>
            <a:off x="10016544" y="4156483"/>
            <a:ext cx="2231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5. Offering finished beverage</a:t>
            </a:r>
            <a:endParaRPr lang="ko-KR" altLang="en-US" sz="1100" b="1" dirty="0"/>
          </a:p>
        </p:txBody>
      </p:sp>
      <p:sp>
        <p:nvSpPr>
          <p:cNvPr id="14" name="Rectangles 13"/>
          <p:cNvSpPr/>
          <p:nvPr/>
        </p:nvSpPr>
        <p:spPr>
          <a:xfrm>
            <a:off x="336550" y="2080260"/>
            <a:ext cx="1558925" cy="32607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283460" y="1208405"/>
            <a:ext cx="275082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/>
              <a:t>Using Image processing</a:t>
            </a:r>
            <a:endParaRPr lang="en-US" sz="1400" b="1"/>
          </a:p>
          <a:p>
            <a:r>
              <a:rPr lang="en-US" sz="1200" b="1"/>
              <a:t> - QR classifier</a:t>
            </a:r>
            <a:endParaRPr lang="en-US" sz="1200" b="1"/>
          </a:p>
          <a:p>
            <a:r>
              <a:rPr lang="en-US" sz="1200" b="1"/>
              <a:t> - bottle classifier</a:t>
            </a:r>
            <a:endParaRPr lang="en-US" sz="1200" b="1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32305" y="1955800"/>
            <a:ext cx="1219200" cy="5397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s 39"/>
          <p:cNvSpPr/>
          <p:nvPr/>
        </p:nvSpPr>
        <p:spPr>
          <a:xfrm>
            <a:off x="2283460" y="1134110"/>
            <a:ext cx="2241550" cy="8026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0" y="187960"/>
            <a:ext cx="2557780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Progress</a:t>
            </a:r>
            <a:endParaRPr lang="en-US" altLang="ko-KR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>
            <a:off x="2956475" y="850605"/>
            <a:ext cx="8655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251450" y="2136140"/>
            <a:ext cx="5835650" cy="3877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646555"/>
            <a:ext cx="2126615" cy="4564380"/>
          </a:xfrm>
          <a:prstGeom prst="rect">
            <a:avLst/>
          </a:prstGeom>
        </p:spPr>
      </p:pic>
      <p:sp>
        <p:nvSpPr>
          <p:cNvPr id="17" name="TextBox 7"/>
          <p:cNvSpPr txBox="1"/>
          <p:nvPr/>
        </p:nvSpPr>
        <p:spPr>
          <a:xfrm>
            <a:off x="774700" y="1240155"/>
            <a:ext cx="981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 order procedure using QR classifier &amp; bottle classifie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화살표: 오른쪽 5"/>
          <p:cNvSpPr/>
          <p:nvPr/>
        </p:nvSpPr>
        <p:spPr>
          <a:xfrm>
            <a:off x="3666490" y="3498850"/>
            <a:ext cx="769620" cy="70612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0" y="208915"/>
            <a:ext cx="2596515" cy="1325880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Progress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flipV="1">
            <a:off x="2995426" y="871453"/>
            <a:ext cx="8494263" cy="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그래픽, 상징, 폰트, 클립아트이(가) 표시된 사진&#10;&#10;자동 생성된 설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551" r="15067"/>
          <a:stretch>
            <a:fillRect/>
          </a:stretch>
        </p:blipFill>
        <p:spPr>
          <a:xfrm>
            <a:off x="10876221" y="5754692"/>
            <a:ext cx="600429" cy="601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5EDC-C089-4967-983C-026A2C4C7412}" type="slidenum">
              <a:rPr lang="ko-KR" altLang="en-US" smtClean="0"/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7063" y="1436743"/>
            <a:ext cx="4683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classifier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" y="2754630"/>
            <a:ext cx="3347085" cy="22383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771265" y="4072255"/>
            <a:ext cx="127000" cy="7175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360680" y="5233035"/>
            <a:ext cx="44310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Use webcam and pyzar program to recognize QR</a:t>
            </a:r>
            <a:endParaRPr lang="en-US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8"/>
          <p:cNvGraphicFramePr/>
          <p:nvPr>
            <p:custDataLst>
              <p:tags r:id="rId3"/>
            </p:custDataLst>
          </p:nvPr>
        </p:nvGraphicFramePr>
        <p:xfrm>
          <a:off x="5440680" y="1739900"/>
          <a:ext cx="5466080" cy="4716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7490"/>
                <a:gridCol w="2688590"/>
              </a:tblGrid>
              <a:tr h="3797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1. Greengrape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        2. Orange</a:t>
                      </a:r>
                      <a:endParaRPr lang="en-US"/>
                    </a:p>
                  </a:txBody>
                  <a:tcPr/>
                </a:tc>
              </a:tr>
              <a:tr h="9829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1040130"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97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3. strawberry</a:t>
                      </a:r>
                      <a:endParaRPr lang="en-US" sz="18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        4. Peach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92583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10083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95" y="2171700"/>
            <a:ext cx="866140" cy="8661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885" y="2181860"/>
            <a:ext cx="855980" cy="8559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295" y="4554855"/>
            <a:ext cx="848995" cy="8489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955" y="4554855"/>
            <a:ext cx="877570" cy="877570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7045325" y="1337945"/>
            <a:ext cx="44310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4-type syrup Recognize</a:t>
            </a:r>
            <a:endParaRPr lang="en-US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7715" y="3155315"/>
            <a:ext cx="2306320" cy="9169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215" y="3155315"/>
            <a:ext cx="2382520" cy="9410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8810" y="5483860"/>
            <a:ext cx="2277110" cy="90741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rcRect t="15248"/>
          <a:stretch>
            <a:fillRect/>
          </a:stretch>
        </p:blipFill>
        <p:spPr>
          <a:xfrm>
            <a:off x="8296275" y="5483860"/>
            <a:ext cx="2517775" cy="915670"/>
          </a:xfrm>
          <a:prstGeom prst="rect">
            <a:avLst/>
          </a:prstGeom>
        </p:spPr>
      </p:pic>
      <p:sp>
        <p:nvSpPr>
          <p:cNvPr id="36" name="화살표: 오른쪽 5"/>
          <p:cNvSpPr/>
          <p:nvPr/>
        </p:nvSpPr>
        <p:spPr>
          <a:xfrm>
            <a:off x="4446270" y="3520440"/>
            <a:ext cx="769620" cy="70612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80*266"/>
  <p:tag name="TABLE_ENDDRAG_RECT" val="435*195*380*266"/>
</p:tagLst>
</file>

<file path=ppt/tags/tag2.xml><?xml version="1.0" encoding="utf-8"?>
<p:tagLst xmlns:p="http://schemas.openxmlformats.org/presentationml/2006/main">
  <p:tag name="TABLE_ENDDRAG_ORIGIN_RECT" val="380*266"/>
  <p:tag name="TABLE_ENDDRAG_RECT" val="435*195*380*26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5764</Words>
  <Application>WPS Presentation</Application>
  <PresentationFormat>와이드스크린</PresentationFormat>
  <Paragraphs>334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SimSun</vt:lpstr>
      <vt:lpstr>Wingdings</vt:lpstr>
      <vt:lpstr>Times New Roman</vt:lpstr>
      <vt:lpstr>Times New Roma</vt:lpstr>
      <vt:lpstr>한컴 고딕</vt:lpstr>
      <vt:lpstr>맑은 고딕</vt:lpstr>
      <vt:lpstr>Microsoft YaHei</vt:lpstr>
      <vt:lpstr>Arial Unicode MS</vt:lpstr>
      <vt:lpstr>noto</vt:lpstr>
      <vt:lpstr>Times New</vt:lpstr>
      <vt:lpstr>Office 테마</vt:lpstr>
      <vt:lpstr>1_Office 테마</vt:lpstr>
      <vt:lpstr>PowerPoint 演示文稿</vt:lpstr>
      <vt:lpstr>1. Background</vt:lpstr>
      <vt:lpstr>2. Goal</vt:lpstr>
      <vt:lpstr>5. Connerct with ROS</vt:lpstr>
      <vt:lpstr>3. Connect with ROS</vt:lpstr>
      <vt:lpstr>4. Environment</vt:lpstr>
      <vt:lpstr>3. Process</vt:lpstr>
      <vt:lpstr>3. Process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6. Schedule</vt:lpstr>
      <vt:lpstr>6. Schedule</vt:lpstr>
      <vt:lpstr>6. Result</vt:lpstr>
      <vt:lpstr>7. 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김선우/22000090</dc:creator>
  <cp:lastModifiedBy>user</cp:lastModifiedBy>
  <cp:revision>61</cp:revision>
  <dcterms:created xsi:type="dcterms:W3CDTF">2024-10-31T08:11:00Z</dcterms:created>
  <dcterms:modified xsi:type="dcterms:W3CDTF">2024-12-20T12:38:45Z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D54B47DCE1D8473596D21CFDD96E979C_13</vt:lpwstr>
  </property>
  <property fmtid="{D5CDD505-2E9C-101B-9397-08002B2CF9AE}" pid="3" name="KSOProductBuildVer">
    <vt:lpwstr>1033-12.2.0.19307</vt:lpwstr>
  </property>
</Properties>
</file>